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338" r:id="rId2"/>
    <p:sldId id="373" r:id="rId3"/>
    <p:sldId id="376" r:id="rId4"/>
    <p:sldId id="327" r:id="rId5"/>
    <p:sldId id="329" r:id="rId6"/>
    <p:sldId id="352" r:id="rId7"/>
    <p:sldId id="365" r:id="rId8"/>
    <p:sldId id="366" r:id="rId9"/>
    <p:sldId id="367" r:id="rId10"/>
    <p:sldId id="368" r:id="rId11"/>
    <p:sldId id="369" r:id="rId12"/>
    <p:sldId id="353" r:id="rId13"/>
    <p:sldId id="354" r:id="rId14"/>
    <p:sldId id="355" r:id="rId15"/>
    <p:sldId id="356" r:id="rId16"/>
    <p:sldId id="357" r:id="rId17"/>
    <p:sldId id="358" r:id="rId18"/>
    <p:sldId id="359" r:id="rId19"/>
    <p:sldId id="360" r:id="rId20"/>
    <p:sldId id="361" r:id="rId21"/>
    <p:sldId id="362"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416" autoAdjust="0"/>
  </p:normalViewPr>
  <p:slideViewPr>
    <p:cSldViewPr>
      <p:cViewPr varScale="1">
        <p:scale>
          <a:sx n="123" d="100"/>
          <a:sy n="123" d="100"/>
        </p:scale>
        <p:origin x="120" y="4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70" d="100"/>
          <a:sy n="70" d="100"/>
        </p:scale>
        <p:origin x="-316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B2CC86-F7FD-4AFF-91FF-36ABA680573B}" type="datetimeFigureOut">
              <a:rPr lang="en-US" smtClean="0"/>
              <a:t>2/14/2019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BCD0B3-81A4-47E2-9679-301900FC5255}" type="slidenum">
              <a:rPr lang="en-US" smtClean="0"/>
              <a:t>‹#›</a:t>
            </a:fld>
            <a:endParaRPr lang="en-US"/>
          </a:p>
        </p:txBody>
      </p:sp>
    </p:spTree>
    <p:extLst>
      <p:ext uri="{BB962C8B-B14F-4D97-AF65-F5344CB8AC3E}">
        <p14:creationId xmlns:p14="http://schemas.microsoft.com/office/powerpoint/2010/main" val="2253605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a:spLocks noGrp="1"/>
          </p:cNvSpPr>
          <p:nvPr>
            <p:ph type="body" idx="1"/>
          </p:nvPr>
        </p:nvSpPr>
        <p:spPr>
          <a:xfrm>
            <a:off x="228600" y="4343400"/>
            <a:ext cx="6324600" cy="4114800"/>
          </a:xfrm>
          <a:noFill/>
          <a:ln/>
        </p:spPr>
        <p:txBody>
          <a:bodyPr/>
          <a:lstStyle/>
          <a:p>
            <a:pPr eaLnBrk="1" hangingPunct="1">
              <a:buFont typeface="Arial" pitchFamily="34" charset="0"/>
              <a:buNone/>
            </a:pPr>
            <a:endParaRPr lang="en-US" dirty="0"/>
          </a:p>
        </p:txBody>
      </p:sp>
      <p:sp>
        <p:nvSpPr>
          <p:cNvPr id="18436" name="Slide Number Placeholder 3"/>
          <p:cNvSpPr>
            <a:spLocks noGrp="1"/>
          </p:cNvSpPr>
          <p:nvPr>
            <p:ph type="sldNum" sz="quarter" idx="5"/>
          </p:nvPr>
        </p:nvSpPr>
        <p:spPr>
          <a:noFill/>
        </p:spPr>
        <p:txBody>
          <a:bodyPr/>
          <a:lstStyle/>
          <a:p>
            <a:fld id="{B377E77A-3E17-4571-A376-5D8E99B7386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a:t>
            </a:fld>
            <a:endParaRPr lang="en-US"/>
          </a:p>
        </p:txBody>
      </p:sp>
    </p:spTree>
    <p:extLst>
      <p:ext uri="{BB962C8B-B14F-4D97-AF65-F5344CB8AC3E}">
        <p14:creationId xmlns:p14="http://schemas.microsoft.com/office/powerpoint/2010/main" val="2814965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267199"/>
            <a:ext cx="6446837" cy="5456237"/>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BCD0B3-81A4-47E2-9679-301900FC52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4016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EF377F-FF69-46AB-ABFD-784130B8F692}" type="slidenum">
              <a:rPr lang="en-US" smtClean="0"/>
              <a:t>4</a:t>
            </a:fld>
            <a:endParaRPr lang="en-US"/>
          </a:p>
        </p:txBody>
      </p:sp>
    </p:spTree>
    <p:extLst>
      <p:ext uri="{BB962C8B-B14F-4D97-AF65-F5344CB8AC3E}">
        <p14:creationId xmlns:p14="http://schemas.microsoft.com/office/powerpoint/2010/main" val="762097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4BCD0B3-81A4-47E2-9679-301900FC5255}" type="slidenum">
              <a:rPr lang="en-US" smtClean="0"/>
              <a:t>5</a:t>
            </a:fld>
            <a:endParaRPr lang="en-US"/>
          </a:p>
        </p:txBody>
      </p:sp>
    </p:spTree>
    <p:extLst>
      <p:ext uri="{BB962C8B-B14F-4D97-AF65-F5344CB8AC3E}">
        <p14:creationId xmlns:p14="http://schemas.microsoft.com/office/powerpoint/2010/main" val="3061051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6</a:t>
            </a:fld>
            <a:endParaRPr lang="en-US"/>
          </a:p>
        </p:txBody>
      </p:sp>
    </p:spTree>
    <p:extLst>
      <p:ext uri="{BB962C8B-B14F-4D97-AF65-F5344CB8AC3E}">
        <p14:creationId xmlns:p14="http://schemas.microsoft.com/office/powerpoint/2010/main" val="3222897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7</a:t>
            </a:fld>
            <a:endParaRPr lang="en-US"/>
          </a:p>
        </p:txBody>
      </p:sp>
    </p:spTree>
    <p:extLst>
      <p:ext uri="{BB962C8B-B14F-4D97-AF65-F5344CB8AC3E}">
        <p14:creationId xmlns:p14="http://schemas.microsoft.com/office/powerpoint/2010/main" val="2556162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8</a:t>
            </a:fld>
            <a:endParaRPr lang="en-US"/>
          </a:p>
        </p:txBody>
      </p:sp>
    </p:spTree>
    <p:extLst>
      <p:ext uri="{BB962C8B-B14F-4D97-AF65-F5344CB8AC3E}">
        <p14:creationId xmlns:p14="http://schemas.microsoft.com/office/powerpoint/2010/main" val="2086626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9</a:t>
            </a:fld>
            <a:endParaRPr lang="en-US"/>
          </a:p>
        </p:txBody>
      </p:sp>
    </p:spTree>
    <p:extLst>
      <p:ext uri="{BB962C8B-B14F-4D97-AF65-F5344CB8AC3E}">
        <p14:creationId xmlns:p14="http://schemas.microsoft.com/office/powerpoint/2010/main" val="2018477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10</a:t>
            </a:fld>
            <a:endParaRPr lang="en-US"/>
          </a:p>
        </p:txBody>
      </p:sp>
    </p:spTree>
    <p:extLst>
      <p:ext uri="{BB962C8B-B14F-4D97-AF65-F5344CB8AC3E}">
        <p14:creationId xmlns:p14="http://schemas.microsoft.com/office/powerpoint/2010/main" val="314154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11</a:t>
            </a:fld>
            <a:endParaRPr lang="en-US"/>
          </a:p>
        </p:txBody>
      </p:sp>
    </p:spTree>
    <p:extLst>
      <p:ext uri="{BB962C8B-B14F-4D97-AF65-F5344CB8AC3E}">
        <p14:creationId xmlns:p14="http://schemas.microsoft.com/office/powerpoint/2010/main" val="2279799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My 2013 research on SD high school students’ transition from secondary to postsecondary </a:t>
            </a:r>
          </a:p>
          <a:p>
            <a:endParaRPr lang="en-US" baseline="0" dirty="0"/>
          </a:p>
        </p:txBody>
      </p:sp>
      <p:sp>
        <p:nvSpPr>
          <p:cNvPr id="4" name="Slide Number Placeholder 3"/>
          <p:cNvSpPr>
            <a:spLocks noGrp="1"/>
          </p:cNvSpPr>
          <p:nvPr>
            <p:ph type="sldNum" sz="quarter" idx="10"/>
          </p:nvPr>
        </p:nvSpPr>
        <p:spPr/>
        <p:txBody>
          <a:bodyPr/>
          <a:lstStyle/>
          <a:p>
            <a:fld id="{F4BCD0B3-81A4-47E2-9679-301900FC5255}" type="slidenum">
              <a:rPr lang="en-US" smtClean="0"/>
              <a:t>12</a:t>
            </a:fld>
            <a:endParaRPr lang="en-US"/>
          </a:p>
        </p:txBody>
      </p:sp>
    </p:spTree>
    <p:extLst>
      <p:ext uri="{BB962C8B-B14F-4D97-AF65-F5344CB8AC3E}">
        <p14:creationId xmlns:p14="http://schemas.microsoft.com/office/powerpoint/2010/main" val="3237159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BCD0B3-81A4-47E2-9679-301900FC5255}" type="slidenum">
              <a:rPr lang="en-US" smtClean="0"/>
              <a:t>13</a:t>
            </a:fld>
            <a:endParaRPr lang="en-US"/>
          </a:p>
        </p:txBody>
      </p:sp>
    </p:spTree>
    <p:extLst>
      <p:ext uri="{BB962C8B-B14F-4D97-AF65-F5344CB8AC3E}">
        <p14:creationId xmlns:p14="http://schemas.microsoft.com/office/powerpoint/2010/main" val="928846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BCD0B3-81A4-47E2-9679-301900FC5255}" type="slidenum">
              <a:rPr lang="en-US" smtClean="0"/>
              <a:t>14</a:t>
            </a:fld>
            <a:endParaRPr lang="en-US"/>
          </a:p>
        </p:txBody>
      </p:sp>
    </p:spTree>
    <p:extLst>
      <p:ext uri="{BB962C8B-B14F-4D97-AF65-F5344CB8AC3E}">
        <p14:creationId xmlns:p14="http://schemas.microsoft.com/office/powerpoint/2010/main" val="853118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15</a:t>
            </a:fld>
            <a:endParaRPr lang="en-US"/>
          </a:p>
        </p:txBody>
      </p:sp>
    </p:spTree>
    <p:extLst>
      <p:ext uri="{BB962C8B-B14F-4D97-AF65-F5344CB8AC3E}">
        <p14:creationId xmlns:p14="http://schemas.microsoft.com/office/powerpoint/2010/main" val="2268541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16</a:t>
            </a:fld>
            <a:endParaRPr lang="en-US"/>
          </a:p>
        </p:txBody>
      </p:sp>
    </p:spTree>
    <p:extLst>
      <p:ext uri="{BB962C8B-B14F-4D97-AF65-F5344CB8AC3E}">
        <p14:creationId xmlns:p14="http://schemas.microsoft.com/office/powerpoint/2010/main" val="192365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17</a:t>
            </a:fld>
            <a:endParaRPr lang="en-US"/>
          </a:p>
        </p:txBody>
      </p:sp>
    </p:spTree>
    <p:extLst>
      <p:ext uri="{BB962C8B-B14F-4D97-AF65-F5344CB8AC3E}">
        <p14:creationId xmlns:p14="http://schemas.microsoft.com/office/powerpoint/2010/main" val="1503215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18</a:t>
            </a:fld>
            <a:endParaRPr lang="en-US"/>
          </a:p>
        </p:txBody>
      </p:sp>
    </p:spTree>
    <p:extLst>
      <p:ext uri="{BB962C8B-B14F-4D97-AF65-F5344CB8AC3E}">
        <p14:creationId xmlns:p14="http://schemas.microsoft.com/office/powerpoint/2010/main" val="1886742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19</a:t>
            </a:fld>
            <a:endParaRPr lang="en-US"/>
          </a:p>
        </p:txBody>
      </p:sp>
    </p:spTree>
    <p:extLst>
      <p:ext uri="{BB962C8B-B14F-4D97-AF65-F5344CB8AC3E}">
        <p14:creationId xmlns:p14="http://schemas.microsoft.com/office/powerpoint/2010/main" val="5343190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20</a:t>
            </a:fld>
            <a:endParaRPr lang="en-US"/>
          </a:p>
        </p:txBody>
      </p:sp>
    </p:spTree>
    <p:extLst>
      <p:ext uri="{BB962C8B-B14F-4D97-AF65-F5344CB8AC3E}">
        <p14:creationId xmlns:p14="http://schemas.microsoft.com/office/powerpoint/2010/main" val="1927678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21</a:t>
            </a:fld>
            <a:endParaRPr lang="en-US"/>
          </a:p>
        </p:txBody>
      </p:sp>
    </p:spTree>
    <p:extLst>
      <p:ext uri="{BB962C8B-B14F-4D97-AF65-F5344CB8AC3E}">
        <p14:creationId xmlns:p14="http://schemas.microsoft.com/office/powerpoint/2010/main" val="1489242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62FB8F8-8567-4002-B5A7-1D069E216DB5}"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62FB8F8-8567-4002-B5A7-1D069E216DB5}" type="datetimeFigureOut">
              <a:rPr lang="en-US" smtClean="0"/>
              <a:t>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2FB8F8-8567-4002-B5A7-1D069E216DB5}" type="datetimeFigureOut">
              <a:rPr lang="en-US" smtClean="0"/>
              <a:t>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2FB8F8-8567-4002-B5A7-1D069E216DB5}" type="datetimeFigureOut">
              <a:rPr lang="en-US" smtClean="0"/>
              <a:t>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62FB8F8-8567-4002-B5A7-1D069E216DB5}"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70905-A6B0-446C-9047-8CB7179442EB}" type="slidenum">
              <a:rPr lang="en-US" smtClean="0"/>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A62FB8F8-8567-4002-B5A7-1D069E216DB5}" type="datetimeFigureOut">
              <a:rPr lang="en-US" smtClean="0"/>
              <a:t>2/14/2019</a:t>
            </a:fld>
            <a:endParaRPr lang="en-US"/>
          </a:p>
        </p:txBody>
      </p:sp>
      <p:sp>
        <p:nvSpPr>
          <p:cNvPr id="9" name="Slide Number Placeholder 8"/>
          <p:cNvSpPr>
            <a:spLocks noGrp="1"/>
          </p:cNvSpPr>
          <p:nvPr>
            <p:ph type="sldNum" sz="quarter" idx="11"/>
          </p:nvPr>
        </p:nvSpPr>
        <p:spPr/>
        <p:txBody>
          <a:bodyPr/>
          <a:lstStyle/>
          <a:p>
            <a:fld id="{F4670905-A6B0-446C-9047-8CB7179442EB}"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2FB8F8-8567-4002-B5A7-1D069E216DB5}"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70905-A6B0-446C-9047-8CB7179442E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F4670905-A6B0-446C-9047-8CB7179442EB}" type="slidenum">
              <a:rPr lang="en-US" smtClean="0"/>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A62FB8F8-8567-4002-B5A7-1D069E216DB5}" type="datetimeFigureOut">
              <a:rPr lang="en-US" smtClean="0"/>
              <a:t>2/14/2019</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04800"/>
            <a:ext cx="8458200" cy="1219200"/>
          </a:xfrm>
        </p:spPr>
        <p:txBody>
          <a:bodyPr>
            <a:normAutofit/>
          </a:bodyPr>
          <a:lstStyle/>
          <a:p>
            <a:pPr algn="l" eaLnBrk="1" hangingPunct="1"/>
            <a:r>
              <a:rPr lang="en-US" sz="3600" dirty="0">
                <a:latin typeface="Arial Black" pitchFamily="34" charset="0"/>
              </a:rPr>
              <a:t>Pierre </a:t>
            </a:r>
            <a:r>
              <a:rPr lang="en-US" sz="3600" dirty="0" err="1">
                <a:latin typeface="Arial Black" pitchFamily="34" charset="0"/>
              </a:rPr>
              <a:t>Bourdieu</a:t>
            </a:r>
            <a:r>
              <a:rPr lang="en-US" sz="3600" dirty="0">
                <a:latin typeface="Arial Black" pitchFamily="34" charset="0"/>
              </a:rPr>
              <a:t> </a:t>
            </a:r>
            <a:br>
              <a:rPr lang="en-US" sz="3600" dirty="0">
                <a:latin typeface="Arial Black" pitchFamily="34" charset="0"/>
              </a:rPr>
            </a:br>
            <a:r>
              <a:rPr lang="en-US" sz="3600" dirty="0">
                <a:latin typeface="Arial Black" pitchFamily="34" charset="0"/>
              </a:rPr>
              <a:t>Cultural Reproduction Theory</a:t>
            </a:r>
          </a:p>
        </p:txBody>
      </p:sp>
      <p:sp>
        <p:nvSpPr>
          <p:cNvPr id="6147" name="Rectangle 3"/>
          <p:cNvSpPr>
            <a:spLocks noGrp="1" noChangeArrowheads="1"/>
          </p:cNvSpPr>
          <p:nvPr>
            <p:ph idx="1"/>
          </p:nvPr>
        </p:nvSpPr>
        <p:spPr>
          <a:xfrm>
            <a:off x="304800" y="1828800"/>
            <a:ext cx="7848600" cy="4876800"/>
          </a:xfrm>
        </p:spPr>
        <p:txBody>
          <a:bodyPr>
            <a:normAutofit fontScale="92500"/>
          </a:bodyPr>
          <a:lstStyle/>
          <a:p>
            <a:r>
              <a:rPr lang="en-US" sz="2400" dirty="0"/>
              <a:t>Uses the concept of culture to explain the role of schools in reproducing inequality in society</a:t>
            </a:r>
          </a:p>
          <a:p>
            <a:endParaRPr lang="en-US" sz="2400" dirty="0"/>
          </a:p>
          <a:p>
            <a:r>
              <a:rPr lang="en-US" sz="2400" dirty="0"/>
              <a:t>Social classes have distinct cultures (the idea that economic experiences create certain worldviews)</a:t>
            </a:r>
          </a:p>
          <a:p>
            <a:endParaRPr lang="en-US" sz="2400" dirty="0"/>
          </a:p>
          <a:p>
            <a:r>
              <a:rPr lang="en-US" sz="2400" b="1" dirty="0"/>
              <a:t>How do schools exercise power ?  </a:t>
            </a:r>
            <a:r>
              <a:rPr lang="en-US" sz="2400" dirty="0"/>
              <a:t>By mirroring the culture of the dominant class - promoting the values, beliefs, attitudes and preferences of the dominant (i.e., high status) groups in society.</a:t>
            </a:r>
          </a:p>
          <a:p>
            <a:endParaRPr lang="en-US" sz="2400" dirty="0"/>
          </a:p>
          <a:p>
            <a:r>
              <a:rPr lang="en-US" sz="2400" dirty="0"/>
              <a:t>“Capital” metaphor illustrates how schools privilege middle/upper class culture and devalue the cultures of working class and poor groups.</a:t>
            </a:r>
          </a:p>
          <a:p>
            <a:endParaRPr lang="en-US" sz="2400" dirty="0"/>
          </a:p>
          <a:p>
            <a:pPr marL="114300" indent="0">
              <a:buNone/>
            </a:pPr>
            <a:endParaRPr lang="en-US" sz="2400" dirty="0"/>
          </a:p>
        </p:txBody>
      </p:sp>
    </p:spTree>
    <p:extLst>
      <p:ext uri="{BB962C8B-B14F-4D97-AF65-F5344CB8AC3E}">
        <p14:creationId xmlns:p14="http://schemas.microsoft.com/office/powerpoint/2010/main" val="375667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Cultural &amp; Social Capital in Schools</a:t>
            </a:r>
          </a:p>
        </p:txBody>
      </p:sp>
      <p:sp>
        <p:nvSpPr>
          <p:cNvPr id="3" name="Content Placeholder 2"/>
          <p:cNvSpPr>
            <a:spLocks noGrp="1"/>
          </p:cNvSpPr>
          <p:nvPr>
            <p:ph idx="1"/>
          </p:nvPr>
        </p:nvSpPr>
        <p:spPr>
          <a:xfrm>
            <a:off x="381000" y="1905000"/>
            <a:ext cx="7696200" cy="4724400"/>
          </a:xfrm>
        </p:spPr>
        <p:txBody>
          <a:bodyPr>
            <a:normAutofit/>
          </a:bodyPr>
          <a:lstStyle/>
          <a:p>
            <a:r>
              <a:rPr lang="en-US" sz="2800" dirty="0"/>
              <a:t>Dominant cultural capital is the basis upon which the reward system in schools is built. </a:t>
            </a:r>
          </a:p>
          <a:p>
            <a:endParaRPr lang="en-US" sz="2800" dirty="0"/>
          </a:p>
          <a:p>
            <a:r>
              <a:rPr lang="en-US" sz="2800" dirty="0"/>
              <a:t>Achievement and performance in school are tied to dominant cultural capital: </a:t>
            </a:r>
          </a:p>
          <a:p>
            <a:endParaRPr lang="en-US" sz="2800" dirty="0"/>
          </a:p>
          <a:p>
            <a:r>
              <a:rPr lang="en-US" sz="2800" dirty="0"/>
              <a:t>It’s all about what you know (based on ideas about what counts as knowledge), how you demonstrate what you know, and who you know</a:t>
            </a:r>
          </a:p>
        </p:txBody>
      </p:sp>
    </p:spTree>
    <p:extLst>
      <p:ext uri="{BB962C8B-B14F-4D97-AF65-F5344CB8AC3E}">
        <p14:creationId xmlns:p14="http://schemas.microsoft.com/office/powerpoint/2010/main" val="1974015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58200" cy="685800"/>
          </a:xfrm>
        </p:spPr>
        <p:txBody>
          <a:bodyPr/>
          <a:lstStyle/>
          <a:p>
            <a:r>
              <a:rPr lang="en-US" sz="3000" dirty="0" err="1"/>
              <a:t>Anyon</a:t>
            </a:r>
            <a:r>
              <a:rPr lang="en-US" sz="3000" dirty="0"/>
              <a:t> , </a:t>
            </a:r>
            <a:r>
              <a:rPr lang="en-US" sz="3000" i="1" dirty="0"/>
              <a:t>Social Class and the Hidden Curriculum of Work</a:t>
            </a:r>
            <a:endParaRPr lang="en-US" sz="3000" dirty="0"/>
          </a:p>
        </p:txBody>
      </p:sp>
      <p:graphicFrame>
        <p:nvGraphicFramePr>
          <p:cNvPr id="4" name="Content Placeholder 3"/>
          <p:cNvGraphicFramePr>
            <a:graphicFrameLocks noGrp="1"/>
          </p:cNvGraphicFramePr>
          <p:nvPr>
            <p:ph idx="1"/>
            <p:extLst/>
          </p:nvPr>
        </p:nvGraphicFramePr>
        <p:xfrm>
          <a:off x="76199" y="609600"/>
          <a:ext cx="8305802" cy="6109764"/>
        </p:xfrm>
        <a:graphic>
          <a:graphicData uri="http://schemas.openxmlformats.org/drawingml/2006/table">
            <a:tbl>
              <a:tblPr firstRow="1" bandRow="1">
                <a:tableStyleId>{5C22544A-7EE6-4342-B048-85BDC9FD1C3A}</a:tableStyleId>
              </a:tblPr>
              <a:tblGrid>
                <a:gridCol w="1371601">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71751">
                  <a:extLst>
                    <a:ext uri="{9D8B030D-6E8A-4147-A177-3AD203B41FA5}">
                      <a16:colId xmlns:a16="http://schemas.microsoft.com/office/drawing/2014/main" val="20002"/>
                    </a:ext>
                  </a:extLst>
                </a:gridCol>
                <a:gridCol w="2076450">
                  <a:extLst>
                    <a:ext uri="{9D8B030D-6E8A-4147-A177-3AD203B41FA5}">
                      <a16:colId xmlns:a16="http://schemas.microsoft.com/office/drawing/2014/main" val="20003"/>
                    </a:ext>
                  </a:extLst>
                </a:gridCol>
              </a:tblGrid>
              <a:tr h="408030">
                <a:tc>
                  <a:txBody>
                    <a:bodyPr/>
                    <a:lstStyle/>
                    <a:p>
                      <a:r>
                        <a:rPr lang="en-US" dirty="0">
                          <a:solidFill>
                            <a:schemeClr val="tx1"/>
                          </a:solidFill>
                        </a:rPr>
                        <a:t>Social Class  </a:t>
                      </a:r>
                    </a:p>
                  </a:txBody>
                  <a:tcPr/>
                </a:tc>
                <a:tc>
                  <a:txBody>
                    <a:bodyPr/>
                    <a:lstStyle/>
                    <a:p>
                      <a:r>
                        <a:rPr lang="en-US" dirty="0">
                          <a:solidFill>
                            <a:schemeClr val="tx1"/>
                          </a:solidFill>
                        </a:rPr>
                        <a:t>Typical Parent </a:t>
                      </a:r>
                      <a:r>
                        <a:rPr lang="en-US" dirty="0" err="1">
                          <a:solidFill>
                            <a:schemeClr val="tx1"/>
                          </a:solidFill>
                        </a:rPr>
                        <a:t>Occu</a:t>
                      </a:r>
                      <a:r>
                        <a:rPr lang="en-US" dirty="0">
                          <a:solidFill>
                            <a:schemeClr val="tx1"/>
                          </a:solidFill>
                        </a:rPr>
                        <a:t>.</a:t>
                      </a:r>
                    </a:p>
                  </a:txBody>
                  <a:tcPr/>
                </a:tc>
                <a:tc>
                  <a:txBody>
                    <a:bodyPr/>
                    <a:lstStyle/>
                    <a:p>
                      <a:r>
                        <a:rPr lang="en-US" dirty="0">
                          <a:solidFill>
                            <a:schemeClr val="tx1"/>
                          </a:solidFill>
                        </a:rPr>
                        <a:t>Schoolwork</a:t>
                      </a:r>
                    </a:p>
                  </a:txBody>
                  <a:tcPr/>
                </a:tc>
                <a:tc>
                  <a:txBody>
                    <a:bodyPr/>
                    <a:lstStyle/>
                    <a:p>
                      <a:r>
                        <a:rPr lang="en-US" dirty="0">
                          <a:solidFill>
                            <a:schemeClr val="tx1"/>
                          </a:solidFill>
                        </a:rPr>
                        <a:t>Teacher Rewards</a:t>
                      </a:r>
                    </a:p>
                  </a:txBody>
                  <a:tcPr/>
                </a:tc>
                <a:extLst>
                  <a:ext uri="{0D108BD9-81ED-4DB2-BD59-A6C34878D82A}">
                    <a16:rowId xmlns:a16="http://schemas.microsoft.com/office/drawing/2014/main" val="10000"/>
                  </a:ext>
                </a:extLst>
              </a:tr>
              <a:tr h="1609760">
                <a:tc>
                  <a:txBody>
                    <a:bodyPr/>
                    <a:lstStyle/>
                    <a:p>
                      <a:r>
                        <a:rPr lang="en-US" dirty="0"/>
                        <a:t>Working</a:t>
                      </a:r>
                      <a:r>
                        <a:rPr lang="en-US" baseline="0" dirty="0"/>
                        <a:t> </a:t>
                      </a:r>
                      <a:r>
                        <a:rPr lang="en-US" dirty="0"/>
                        <a:t>class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Stockroom worker, storeroom worker, auto mechanics, gas station attendants, security guard</a:t>
                      </a:r>
                      <a:endParaRPr lang="en-US" dirty="0"/>
                    </a:p>
                  </a:txBody>
                  <a:tcPr/>
                </a:tc>
                <a:tc>
                  <a:txBody>
                    <a:bodyPr/>
                    <a:lstStyle/>
                    <a:p>
                      <a:r>
                        <a:rPr lang="en-US" dirty="0"/>
                        <a:t>Following steps for a mechanical procedure,</a:t>
                      </a:r>
                      <a:r>
                        <a:rPr lang="en-US" baseline="0" dirty="0"/>
                        <a:t> involving rote behavior, little student choice; teachers rarely explain</a:t>
                      </a:r>
                      <a:endParaRPr lang="en-US" dirty="0"/>
                    </a:p>
                  </a:txBody>
                  <a:tcPr/>
                </a:tc>
                <a:tc>
                  <a:txBody>
                    <a:bodyPr/>
                    <a:lstStyle/>
                    <a:p>
                      <a:r>
                        <a:rPr lang="en-US" dirty="0"/>
                        <a:t>Following</a:t>
                      </a:r>
                      <a:r>
                        <a:rPr lang="en-US" baseline="0" dirty="0"/>
                        <a:t> the correct steps and </a:t>
                      </a:r>
                      <a:r>
                        <a:rPr lang="en-US" u="sng" baseline="0" dirty="0"/>
                        <a:t>not</a:t>
                      </a:r>
                      <a:r>
                        <a:rPr lang="en-US" baseline="0" dirty="0"/>
                        <a:t> necessarily doing the work correctly</a:t>
                      </a:r>
                      <a:endParaRPr lang="en-US" dirty="0"/>
                    </a:p>
                  </a:txBody>
                  <a:tcPr/>
                </a:tc>
                <a:extLst>
                  <a:ext uri="{0D108BD9-81ED-4DB2-BD59-A6C34878D82A}">
                    <a16:rowId xmlns:a16="http://schemas.microsoft.com/office/drawing/2014/main" val="10001"/>
                  </a:ext>
                </a:extLst>
              </a:tr>
              <a:tr h="1868410">
                <a:tc>
                  <a:txBody>
                    <a:bodyPr/>
                    <a:lstStyle/>
                    <a:p>
                      <a:r>
                        <a:rPr lang="en-US" dirty="0"/>
                        <a:t>Middle</a:t>
                      </a:r>
                      <a:r>
                        <a:rPr lang="en-US" baseline="0" dirty="0"/>
                        <a:t> </a:t>
                      </a:r>
                      <a:r>
                        <a:rPr lang="en-US" dirty="0"/>
                        <a:t>class</a:t>
                      </a:r>
                    </a:p>
                  </a:txBody>
                  <a:tcPr/>
                </a:tc>
                <a:tc>
                  <a:txBody>
                    <a:bodyPr/>
                    <a:lstStyle/>
                    <a:p>
                      <a:r>
                        <a:rPr lang="en-US" dirty="0"/>
                        <a:t>Blue-collar</a:t>
                      </a:r>
                      <a:r>
                        <a:rPr lang="en-US" baseline="0" dirty="0"/>
                        <a:t> “rich,” carpenters, construction workers, office jobs, city employees, accountants</a:t>
                      </a:r>
                      <a:endParaRPr lang="en-US" dirty="0"/>
                    </a:p>
                  </a:txBody>
                  <a:tcPr/>
                </a:tc>
                <a:tc>
                  <a:txBody>
                    <a:bodyPr/>
                    <a:lstStyle/>
                    <a:p>
                      <a:r>
                        <a:rPr lang="en-US" dirty="0"/>
                        <a:t>Getting the</a:t>
                      </a:r>
                      <a:r>
                        <a:rPr lang="en-US" baseline="0" dirty="0"/>
                        <a:t> right answer to get a good grade; following directions leads to right answers but so does student decision-making</a:t>
                      </a:r>
                      <a:endParaRPr lang="en-US" dirty="0"/>
                    </a:p>
                  </a:txBody>
                  <a:tcPr/>
                </a:tc>
                <a:tc>
                  <a:txBody>
                    <a:bodyPr/>
                    <a:lstStyle/>
                    <a:p>
                      <a:r>
                        <a:rPr lang="en-US" dirty="0"/>
                        <a:t>Getting the right answer</a:t>
                      </a:r>
                      <a:r>
                        <a:rPr lang="en-US" baseline="0" dirty="0"/>
                        <a:t> which is found in books or by listening to the teacher</a:t>
                      </a:r>
                      <a:endParaRPr lang="en-US" dirty="0"/>
                    </a:p>
                  </a:txBody>
                  <a:tcPr/>
                </a:tc>
                <a:extLst>
                  <a:ext uri="{0D108BD9-81ED-4DB2-BD59-A6C34878D82A}">
                    <a16:rowId xmlns:a16="http://schemas.microsoft.com/office/drawing/2014/main" val="10002"/>
                  </a:ext>
                </a:extLst>
              </a:tr>
              <a:tr h="1217465">
                <a:tc>
                  <a:txBody>
                    <a:bodyPr/>
                    <a:lstStyle/>
                    <a:p>
                      <a:r>
                        <a:rPr lang="en-US" dirty="0"/>
                        <a:t>Affluent professional</a:t>
                      </a:r>
                    </a:p>
                  </a:txBody>
                  <a:tcPr/>
                </a:tc>
                <a:tc>
                  <a:txBody>
                    <a:bodyPr/>
                    <a:lstStyle/>
                    <a:p>
                      <a:r>
                        <a:rPr lang="en-US" dirty="0"/>
                        <a:t>Cardiologist, corporate lawyer, engineer,</a:t>
                      </a:r>
                      <a:r>
                        <a:rPr lang="en-US" baseline="0" dirty="0"/>
                        <a:t> advertising executive</a:t>
                      </a:r>
                      <a:endParaRPr lang="en-US" dirty="0"/>
                    </a:p>
                  </a:txBody>
                  <a:tcPr/>
                </a:tc>
                <a:tc>
                  <a:txBody>
                    <a:bodyPr/>
                    <a:lstStyle/>
                    <a:p>
                      <a:r>
                        <a:rPr lang="en-US" dirty="0"/>
                        <a:t>Working independently,</a:t>
                      </a:r>
                      <a:r>
                        <a:rPr lang="en-US" baseline="0" dirty="0"/>
                        <a:t> creatively to express ideas, concepts</a:t>
                      </a:r>
                      <a:endParaRPr lang="en-US" dirty="0"/>
                    </a:p>
                  </a:txBody>
                  <a:tcPr/>
                </a:tc>
                <a:tc>
                  <a:txBody>
                    <a:bodyPr/>
                    <a:lstStyle/>
                    <a:p>
                      <a:r>
                        <a:rPr lang="en-US" dirty="0"/>
                        <a:t>Quality</a:t>
                      </a:r>
                      <a:r>
                        <a:rPr lang="en-US" baseline="0" dirty="0"/>
                        <a:t> of individual expression, appropriateness to the task</a:t>
                      </a:r>
                      <a:endParaRPr lang="en-US" dirty="0"/>
                    </a:p>
                  </a:txBody>
                  <a:tcPr/>
                </a:tc>
                <a:extLst>
                  <a:ext uri="{0D108BD9-81ED-4DB2-BD59-A6C34878D82A}">
                    <a16:rowId xmlns:a16="http://schemas.microsoft.com/office/drawing/2014/main" val="10003"/>
                  </a:ext>
                </a:extLst>
              </a:tr>
              <a:tr h="1006099">
                <a:tc>
                  <a:txBody>
                    <a:bodyPr/>
                    <a:lstStyle/>
                    <a:p>
                      <a:r>
                        <a:rPr lang="en-US" dirty="0"/>
                        <a:t>Executive elite</a:t>
                      </a:r>
                    </a:p>
                  </a:txBody>
                  <a:tcPr/>
                </a:tc>
                <a:tc>
                  <a:txBody>
                    <a:bodyPr/>
                    <a:lstStyle/>
                    <a:p>
                      <a:r>
                        <a:rPr lang="en-US" dirty="0"/>
                        <a:t>Top</a:t>
                      </a:r>
                      <a:r>
                        <a:rPr lang="en-US" baseline="0" dirty="0"/>
                        <a:t> </a:t>
                      </a:r>
                      <a:r>
                        <a:rPr lang="en-US" dirty="0"/>
                        <a:t>executives </a:t>
                      </a:r>
                      <a:r>
                        <a:rPr lang="en-US" baseline="0" dirty="0"/>
                        <a:t>in multi-national corporations</a:t>
                      </a:r>
                      <a:endParaRPr lang="en-US" dirty="0"/>
                    </a:p>
                  </a:txBody>
                  <a:tcPr/>
                </a:tc>
                <a:tc>
                  <a:txBody>
                    <a:bodyPr/>
                    <a:lstStyle/>
                    <a:p>
                      <a:r>
                        <a:rPr lang="en-US" dirty="0"/>
                        <a:t>Developing analytic</a:t>
                      </a:r>
                      <a:r>
                        <a:rPr lang="en-US" baseline="0" dirty="0"/>
                        <a:t> skills and intellect to solve complex problems</a:t>
                      </a:r>
                      <a:endParaRPr lang="en-US" dirty="0"/>
                    </a:p>
                  </a:txBody>
                  <a:tcPr/>
                </a:tc>
                <a:tc>
                  <a:txBody>
                    <a:bodyPr/>
                    <a:lstStyle/>
                    <a:p>
                      <a:r>
                        <a:rPr lang="en-US" dirty="0"/>
                        <a:t>Quality of thinking;</a:t>
                      </a:r>
                      <a:r>
                        <a:rPr lang="en-US" baseline="0" dirty="0"/>
                        <a:t> high level intellectual ideas</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551801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772400" cy="1143000"/>
          </a:xfrm>
        </p:spPr>
        <p:txBody>
          <a:bodyPr/>
          <a:lstStyle/>
          <a:p>
            <a:r>
              <a:rPr lang="en-US" sz="4000" b="1" dirty="0"/>
              <a:t>Cultural Capital is Context-Specific </a:t>
            </a:r>
            <a:r>
              <a:rPr lang="en-US" sz="3200" dirty="0"/>
              <a:t>P. Carter article</a:t>
            </a:r>
          </a:p>
        </p:txBody>
      </p:sp>
      <p:sp>
        <p:nvSpPr>
          <p:cNvPr id="3" name="Content Placeholder 2"/>
          <p:cNvSpPr>
            <a:spLocks noGrp="1"/>
          </p:cNvSpPr>
          <p:nvPr>
            <p:ph idx="1"/>
          </p:nvPr>
        </p:nvSpPr>
        <p:spPr>
          <a:xfrm>
            <a:off x="304800" y="1600200"/>
            <a:ext cx="7924800" cy="5105400"/>
          </a:xfrm>
        </p:spPr>
        <p:txBody>
          <a:bodyPr>
            <a:noAutofit/>
          </a:bodyPr>
          <a:lstStyle/>
          <a:p>
            <a:r>
              <a:rPr lang="en-US" sz="2500" b="1" dirty="0"/>
              <a:t>If I’m talking to my friend or father, like “</a:t>
            </a:r>
            <a:r>
              <a:rPr lang="en-US" sz="2500" b="1" dirty="0" err="1"/>
              <a:t>Yo</a:t>
            </a:r>
            <a:r>
              <a:rPr lang="en-US" sz="2500" b="1" dirty="0"/>
              <a:t>, </a:t>
            </a:r>
            <a:r>
              <a:rPr lang="en-US" sz="2500" b="1" dirty="0" err="1"/>
              <a:t>whasup</a:t>
            </a:r>
            <a:r>
              <a:rPr lang="en-US" sz="2500" b="1" dirty="0"/>
              <a:t>, whatever?” And when I call my job, I have a different attitude towards the whole situation, you know. I don’t talk with slang. I make sure everything is correct</a:t>
            </a:r>
            <a:r>
              <a:rPr lang="en-US" sz="2500" dirty="0"/>
              <a:t>. But I don’t know. Personally, I think . . . for a black person to “act white” . . . like when he arrives [at home] I think he don’t have to do that. But like even if he’s in school, he can act like that in school. Maybe it’ll get him somewhere. You know? And when he goes out . . . I don’t know . . . don’t have to act like that. You can just be yourself. But there is going to be times in your life where you are going to have to put on a little act, or a little show to get the extra budge or what- ever, you know. </a:t>
            </a:r>
          </a:p>
        </p:txBody>
      </p:sp>
    </p:spTree>
    <p:extLst>
      <p:ext uri="{BB962C8B-B14F-4D97-AF65-F5344CB8AC3E}">
        <p14:creationId xmlns:p14="http://schemas.microsoft.com/office/powerpoint/2010/main" val="2876121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7848600" cy="1143000"/>
          </a:xfrm>
        </p:spPr>
        <p:txBody>
          <a:bodyPr/>
          <a:lstStyle/>
          <a:p>
            <a:r>
              <a:rPr lang="en-US" sz="4000" b="1" dirty="0"/>
              <a:t>Recognizing Cultural Capital Teachers Value   </a:t>
            </a:r>
            <a:r>
              <a:rPr lang="en-US" sz="4000" dirty="0"/>
              <a:t>(</a:t>
            </a:r>
            <a:r>
              <a:rPr lang="en-US" sz="3200" dirty="0"/>
              <a:t>P. Carter article)</a:t>
            </a:r>
          </a:p>
        </p:txBody>
      </p:sp>
      <p:sp>
        <p:nvSpPr>
          <p:cNvPr id="3" name="Content Placeholder 2"/>
          <p:cNvSpPr>
            <a:spLocks noGrp="1"/>
          </p:cNvSpPr>
          <p:nvPr>
            <p:ph idx="1"/>
          </p:nvPr>
        </p:nvSpPr>
        <p:spPr>
          <a:xfrm>
            <a:off x="228600" y="1600200"/>
            <a:ext cx="8001000" cy="5029200"/>
          </a:xfrm>
        </p:spPr>
        <p:txBody>
          <a:bodyPr>
            <a:noAutofit/>
          </a:bodyPr>
          <a:lstStyle/>
          <a:p>
            <a:r>
              <a:rPr lang="en-US" sz="2500" dirty="0"/>
              <a:t>Like I say, I mean . . . </a:t>
            </a:r>
            <a:r>
              <a:rPr lang="en-US" sz="2500" b="1" dirty="0"/>
              <a:t>the way you present yourself to someone, that’s the approach that they take upon you. And some Black kids, you know, when they go to school, the first thing the teacher looks at is how you present yourself. So you come to school with the baggy pants and hat to the back, with the radio, they look at you and be like, “I’m not going to waste my time.” </a:t>
            </a:r>
            <a:r>
              <a:rPr lang="en-US" sz="2500" dirty="0"/>
              <a:t>But they see the other, like you know, not the whole [person] White or Black, but when they see another fellow, or male or female you know, quiet, and then that’s the one they’ll spend more time with. But not knowing that person that came with the baggy pants, could be more intelligent, you know, have more intellectuals [sic] than a quiet person. </a:t>
            </a:r>
          </a:p>
        </p:txBody>
      </p:sp>
    </p:spTree>
    <p:extLst>
      <p:ext uri="{BB962C8B-B14F-4D97-AF65-F5344CB8AC3E}">
        <p14:creationId xmlns:p14="http://schemas.microsoft.com/office/powerpoint/2010/main" val="283639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Social Capital (Stanton-Salazar &amp; </a:t>
            </a:r>
            <a:r>
              <a:rPr lang="en-US" sz="4000" dirty="0" err="1"/>
              <a:t>Dornbusch</a:t>
            </a:r>
            <a:r>
              <a:rPr lang="en-US" sz="4000" dirty="0"/>
              <a:t> reading)</a:t>
            </a:r>
          </a:p>
        </p:txBody>
      </p:sp>
      <p:sp>
        <p:nvSpPr>
          <p:cNvPr id="3" name="Content Placeholder 2"/>
          <p:cNvSpPr>
            <a:spLocks noGrp="1"/>
          </p:cNvSpPr>
          <p:nvPr>
            <p:ph idx="1"/>
          </p:nvPr>
        </p:nvSpPr>
        <p:spPr>
          <a:xfrm>
            <a:off x="304800" y="1676400"/>
            <a:ext cx="7924800" cy="5029200"/>
          </a:xfrm>
        </p:spPr>
        <p:txBody>
          <a:bodyPr>
            <a:normAutofit lnSpcReduction="10000"/>
          </a:bodyPr>
          <a:lstStyle/>
          <a:p>
            <a:r>
              <a:rPr lang="en-US" sz="2400" dirty="0"/>
              <a:t>The role of institutional agents – individuals who have the power to “transmit directly or to negotiate the transmission of institutional resources and opportunities.”</a:t>
            </a:r>
          </a:p>
          <a:p>
            <a:endParaRPr lang="en-US" sz="2400" dirty="0"/>
          </a:p>
          <a:p>
            <a:r>
              <a:rPr lang="en-US" sz="2400" dirty="0"/>
              <a:t>Specifically, the relationship between the educational and occupational goals of Mexican-origin high school students, their academic achievement and ties with institutional agents.</a:t>
            </a:r>
          </a:p>
          <a:p>
            <a:endParaRPr lang="en-US" sz="2400" dirty="0"/>
          </a:p>
          <a:p>
            <a:r>
              <a:rPr lang="en-US" sz="2400" dirty="0"/>
              <a:t>Middle/upper class students typically acquire social capital through their families and their families’ networks (contacts for college admissions coaching, private tutoring, internships, prestigious academic programs, etc.)</a:t>
            </a:r>
          </a:p>
          <a:p>
            <a:endParaRPr lang="en-US" dirty="0"/>
          </a:p>
          <a:p>
            <a:endParaRPr lang="en-US" dirty="0"/>
          </a:p>
        </p:txBody>
      </p:sp>
    </p:spTree>
    <p:extLst>
      <p:ext uri="{BB962C8B-B14F-4D97-AF65-F5344CB8AC3E}">
        <p14:creationId xmlns:p14="http://schemas.microsoft.com/office/powerpoint/2010/main" val="439599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Capital </a:t>
            </a:r>
            <a:r>
              <a:rPr lang="en-US" sz="3600" dirty="0"/>
              <a:t>(Stanton-Salazar &amp; </a:t>
            </a:r>
            <a:r>
              <a:rPr lang="en-US" sz="3600" dirty="0" err="1"/>
              <a:t>Dornbusch</a:t>
            </a:r>
            <a:r>
              <a:rPr lang="en-US" sz="3600" dirty="0"/>
              <a:t> reading)</a:t>
            </a:r>
          </a:p>
        </p:txBody>
      </p:sp>
      <p:sp>
        <p:nvSpPr>
          <p:cNvPr id="3" name="Content Placeholder 2"/>
          <p:cNvSpPr>
            <a:spLocks noGrp="1"/>
          </p:cNvSpPr>
          <p:nvPr>
            <p:ph idx="1"/>
          </p:nvPr>
        </p:nvSpPr>
        <p:spPr>
          <a:xfrm>
            <a:off x="304800" y="1752600"/>
            <a:ext cx="7772400" cy="4876800"/>
          </a:xfrm>
        </p:spPr>
        <p:txBody>
          <a:bodyPr>
            <a:normAutofit/>
          </a:bodyPr>
          <a:lstStyle/>
          <a:p>
            <a:r>
              <a:rPr lang="en-US" sz="2400" dirty="0"/>
              <a:t>Effective development of relationships with institutional agents depends on how well students’ “social consciousness” (personality, behavior, habits) matches the institutional culture of the school.</a:t>
            </a:r>
          </a:p>
          <a:p>
            <a:endParaRPr lang="en-US" sz="2400" dirty="0"/>
          </a:p>
          <a:p>
            <a:r>
              <a:rPr lang="en-US" sz="2400" dirty="0"/>
              <a:t>Prior research on students’ post-high school aspirations focus largely on the family</a:t>
            </a:r>
          </a:p>
          <a:p>
            <a:endParaRPr lang="en-US" sz="2400" dirty="0"/>
          </a:p>
          <a:p>
            <a:r>
              <a:rPr lang="en-US" sz="2400" dirty="0"/>
              <a:t>Authors maintain that minority students, including low-income whites, often need school personnel to provide the necessary information and resources (social capital)</a:t>
            </a:r>
          </a:p>
        </p:txBody>
      </p:sp>
    </p:spTree>
    <p:extLst>
      <p:ext uri="{BB962C8B-B14F-4D97-AF65-F5344CB8AC3E}">
        <p14:creationId xmlns:p14="http://schemas.microsoft.com/office/powerpoint/2010/main" val="4286841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Capital </a:t>
            </a:r>
            <a:r>
              <a:rPr lang="en-US" sz="3600" dirty="0"/>
              <a:t>(Stanton-Salazar &amp; </a:t>
            </a:r>
            <a:r>
              <a:rPr lang="en-US" sz="3600" dirty="0" err="1"/>
              <a:t>Dornbusch</a:t>
            </a:r>
            <a:r>
              <a:rPr lang="en-US" sz="3600" dirty="0"/>
              <a:t> reading)</a:t>
            </a:r>
          </a:p>
        </p:txBody>
      </p:sp>
      <p:sp>
        <p:nvSpPr>
          <p:cNvPr id="3" name="Content Placeholder 2"/>
          <p:cNvSpPr>
            <a:spLocks noGrp="1"/>
          </p:cNvSpPr>
          <p:nvPr>
            <p:ph idx="1"/>
          </p:nvPr>
        </p:nvSpPr>
        <p:spPr>
          <a:xfrm>
            <a:off x="304800" y="1752600"/>
            <a:ext cx="7772400" cy="4876800"/>
          </a:xfrm>
        </p:spPr>
        <p:txBody>
          <a:bodyPr>
            <a:normAutofit/>
          </a:bodyPr>
          <a:lstStyle/>
          <a:p>
            <a:pPr marL="0" indent="0">
              <a:buNone/>
            </a:pPr>
            <a:r>
              <a:rPr lang="en-US" sz="2400" b="1" dirty="0"/>
              <a:t>Hypothesis 1</a:t>
            </a:r>
            <a:r>
              <a:rPr lang="en-US" sz="2400" dirty="0"/>
              <a:t> – predicts that students acquire social capital depending on their class background</a:t>
            </a:r>
          </a:p>
          <a:p>
            <a:endParaRPr lang="en-US" sz="2400" dirty="0"/>
          </a:p>
          <a:p>
            <a:r>
              <a:rPr lang="en-US" sz="2400" dirty="0"/>
              <a:t>All students’ social capital through institutional agents increased, but middle/upper income Latino students had a greater advantage because their parents were counted.</a:t>
            </a:r>
          </a:p>
          <a:p>
            <a:endParaRPr lang="en-US" sz="2400" dirty="0"/>
          </a:p>
          <a:p>
            <a:r>
              <a:rPr lang="en-US" sz="2400" dirty="0"/>
              <a:t>Looking at language attributes for this group, the effect of class background was eliminated or reduced. The use of Spanish negatively affected friendships with non-Mexican origin peers</a:t>
            </a:r>
          </a:p>
        </p:txBody>
      </p:sp>
    </p:spTree>
    <p:extLst>
      <p:ext uri="{BB962C8B-B14F-4D97-AF65-F5344CB8AC3E}">
        <p14:creationId xmlns:p14="http://schemas.microsoft.com/office/powerpoint/2010/main" val="175893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Capital </a:t>
            </a:r>
            <a:r>
              <a:rPr lang="en-US" sz="3600" dirty="0"/>
              <a:t>(Stanton-Salazar &amp; </a:t>
            </a:r>
            <a:r>
              <a:rPr lang="en-US" sz="3600" dirty="0" err="1"/>
              <a:t>Dornbusch</a:t>
            </a:r>
            <a:r>
              <a:rPr lang="en-US" sz="3600" dirty="0"/>
              <a:t> reading)</a:t>
            </a:r>
          </a:p>
        </p:txBody>
      </p:sp>
      <p:sp>
        <p:nvSpPr>
          <p:cNvPr id="3" name="Content Placeholder 2"/>
          <p:cNvSpPr>
            <a:spLocks noGrp="1"/>
          </p:cNvSpPr>
          <p:nvPr>
            <p:ph idx="1"/>
          </p:nvPr>
        </p:nvSpPr>
        <p:spPr>
          <a:xfrm>
            <a:off x="304800" y="1752600"/>
            <a:ext cx="7772400" cy="4876800"/>
          </a:xfrm>
        </p:spPr>
        <p:txBody>
          <a:bodyPr>
            <a:normAutofit lnSpcReduction="10000"/>
          </a:bodyPr>
          <a:lstStyle/>
          <a:p>
            <a:pPr marL="0" indent="0">
              <a:buNone/>
            </a:pPr>
            <a:r>
              <a:rPr lang="en-US" sz="2400" b="1" dirty="0"/>
              <a:t>Hypothesis 2</a:t>
            </a:r>
            <a:r>
              <a:rPr lang="en-US" sz="2400" dirty="0"/>
              <a:t> – accumulating social capital is positively related to the students’ English language proficiency</a:t>
            </a:r>
          </a:p>
          <a:p>
            <a:pPr marL="0" indent="0">
              <a:buNone/>
            </a:pPr>
            <a:endParaRPr lang="en-US" sz="2400" dirty="0"/>
          </a:p>
          <a:p>
            <a:r>
              <a:rPr lang="en-US" sz="2400" dirty="0"/>
              <a:t>Proficiency in English is a proxy for dominant cultural capital.</a:t>
            </a:r>
          </a:p>
          <a:p>
            <a:endParaRPr lang="en-US" sz="2400" dirty="0"/>
          </a:p>
          <a:p>
            <a:r>
              <a:rPr lang="en-US" sz="2400" dirty="0"/>
              <a:t>Access to school personnel significantly increased when students were proficient in English</a:t>
            </a:r>
          </a:p>
          <a:p>
            <a:endParaRPr lang="en-US" sz="2400" dirty="0"/>
          </a:p>
          <a:p>
            <a:r>
              <a:rPr lang="en-US" sz="2400" dirty="0"/>
              <a:t>Surprise finding: bilingualism was positively associated, which could mean that school personnel view bilingualism as important cultural capital</a:t>
            </a:r>
          </a:p>
        </p:txBody>
      </p:sp>
    </p:spTree>
    <p:extLst>
      <p:ext uri="{BB962C8B-B14F-4D97-AF65-F5344CB8AC3E}">
        <p14:creationId xmlns:p14="http://schemas.microsoft.com/office/powerpoint/2010/main" val="567293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Capital </a:t>
            </a:r>
            <a:r>
              <a:rPr lang="en-US" sz="3600" dirty="0"/>
              <a:t>(Stanton-Salazar &amp; </a:t>
            </a:r>
            <a:r>
              <a:rPr lang="en-US" sz="3600" dirty="0" err="1"/>
              <a:t>Dornbusch</a:t>
            </a:r>
            <a:r>
              <a:rPr lang="en-US" sz="3600" dirty="0"/>
              <a:t> reading)</a:t>
            </a:r>
          </a:p>
        </p:txBody>
      </p:sp>
      <p:sp>
        <p:nvSpPr>
          <p:cNvPr id="3" name="Content Placeholder 2"/>
          <p:cNvSpPr>
            <a:spLocks noGrp="1"/>
          </p:cNvSpPr>
          <p:nvPr>
            <p:ph idx="1"/>
          </p:nvPr>
        </p:nvSpPr>
        <p:spPr>
          <a:xfrm>
            <a:off x="304800" y="1752600"/>
            <a:ext cx="7772400" cy="4876800"/>
          </a:xfrm>
        </p:spPr>
        <p:txBody>
          <a:bodyPr>
            <a:normAutofit lnSpcReduction="10000"/>
          </a:bodyPr>
          <a:lstStyle/>
          <a:p>
            <a:pPr marL="0" indent="0">
              <a:buNone/>
            </a:pPr>
            <a:r>
              <a:rPr lang="en-US" sz="2400" b="1" dirty="0"/>
              <a:t>Hypothesis 3 </a:t>
            </a:r>
            <a:r>
              <a:rPr lang="en-US" sz="2400" dirty="0"/>
              <a:t>– students with higher grades have greater access to social capital</a:t>
            </a:r>
          </a:p>
          <a:p>
            <a:pPr marL="0" indent="0">
              <a:buNone/>
            </a:pPr>
            <a:endParaRPr lang="en-US" sz="2400" dirty="0"/>
          </a:p>
          <a:p>
            <a:r>
              <a:rPr lang="en-US" sz="2400" dirty="0"/>
              <a:t>No consistent effect which could be a problem with the study design, however</a:t>
            </a:r>
          </a:p>
          <a:p>
            <a:pPr marL="114300" indent="0">
              <a:buNone/>
            </a:pPr>
            <a:endParaRPr lang="en-US" sz="2400" dirty="0"/>
          </a:p>
          <a:p>
            <a:pPr marL="0" indent="0">
              <a:buNone/>
            </a:pPr>
            <a:r>
              <a:rPr lang="en-US" sz="2400" b="1" dirty="0"/>
              <a:t>Hypothesis 4</a:t>
            </a:r>
            <a:r>
              <a:rPr lang="en-US" sz="2400" dirty="0"/>
              <a:t> – students with higher status expectations for themselves as adults have greater access to social capital</a:t>
            </a:r>
          </a:p>
          <a:p>
            <a:pPr marL="0" indent="0">
              <a:buNone/>
            </a:pPr>
            <a:endParaRPr lang="en-US" sz="2400" dirty="0"/>
          </a:p>
          <a:p>
            <a:pPr indent="-342900"/>
            <a:r>
              <a:rPr lang="en-US" sz="2400" dirty="0"/>
              <a:t>Mixed results, nothing conclusive. However, it’s possible that status expectations plus grades may influence access to institutional social capital for low-income and high-income Latino students who are English proficient.</a:t>
            </a:r>
          </a:p>
          <a:p>
            <a:endParaRPr lang="en-US" sz="2400" dirty="0"/>
          </a:p>
          <a:p>
            <a:pPr marL="114300" indent="0">
              <a:buNone/>
            </a:pPr>
            <a:endParaRPr lang="en-US" sz="2400" dirty="0"/>
          </a:p>
        </p:txBody>
      </p:sp>
    </p:spTree>
    <p:extLst>
      <p:ext uri="{BB962C8B-B14F-4D97-AF65-F5344CB8AC3E}">
        <p14:creationId xmlns:p14="http://schemas.microsoft.com/office/powerpoint/2010/main" val="3423636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Capital </a:t>
            </a:r>
            <a:r>
              <a:rPr lang="en-US" sz="3600" dirty="0"/>
              <a:t>(Stanton-Salazar &amp; </a:t>
            </a:r>
            <a:r>
              <a:rPr lang="en-US" sz="3600" dirty="0" err="1"/>
              <a:t>Dornbusch</a:t>
            </a:r>
            <a:r>
              <a:rPr lang="en-US" sz="3600" dirty="0"/>
              <a:t> reading)</a:t>
            </a:r>
          </a:p>
        </p:txBody>
      </p:sp>
      <p:sp>
        <p:nvSpPr>
          <p:cNvPr id="3" name="Content Placeholder 2"/>
          <p:cNvSpPr>
            <a:spLocks noGrp="1"/>
          </p:cNvSpPr>
          <p:nvPr>
            <p:ph idx="1"/>
          </p:nvPr>
        </p:nvSpPr>
        <p:spPr>
          <a:xfrm>
            <a:off x="304800" y="1752600"/>
            <a:ext cx="7924800" cy="5105400"/>
          </a:xfrm>
        </p:spPr>
        <p:txBody>
          <a:bodyPr>
            <a:normAutofit lnSpcReduction="10000"/>
          </a:bodyPr>
          <a:lstStyle/>
          <a:p>
            <a:pPr marL="0" indent="0">
              <a:buNone/>
            </a:pPr>
            <a:r>
              <a:rPr lang="en-US" sz="2400" dirty="0"/>
              <a:t>Revised hypotheses based on mixed results and surprise findings of the effect of bilingualism:</a:t>
            </a:r>
          </a:p>
          <a:p>
            <a:pPr marL="114300" indent="0">
              <a:buNone/>
            </a:pPr>
            <a:endParaRPr lang="en-US" sz="2400" dirty="0"/>
          </a:p>
          <a:p>
            <a:r>
              <a:rPr lang="en-US" sz="2400" dirty="0"/>
              <a:t>Working class minority students with high grades and status expectations </a:t>
            </a:r>
            <a:r>
              <a:rPr lang="en-US" sz="2400" u="sng" dirty="0"/>
              <a:t>who are acculturated</a:t>
            </a:r>
            <a:r>
              <a:rPr lang="en-US" sz="2400" dirty="0"/>
              <a:t>, acquire social capital from institutional agents.</a:t>
            </a:r>
          </a:p>
          <a:p>
            <a:endParaRPr lang="en-US" sz="2400" dirty="0"/>
          </a:p>
          <a:p>
            <a:r>
              <a:rPr lang="en-US" sz="2400" dirty="0"/>
              <a:t>“Our findings suggest that the lower SES Spanish-dominant students in our sample have yet to acculturate sufficiently. Because of language and cultural barriers, many immigrants are denied opportunities to acquire valued institutional support – even when their consciousness and their efforts may reflect and pay tribute to American ideals of hard work and material success.” </a:t>
            </a:r>
          </a:p>
          <a:p>
            <a:endParaRPr lang="en-US" sz="2400" dirty="0"/>
          </a:p>
          <a:p>
            <a:endParaRPr lang="en-US" sz="2400" dirty="0"/>
          </a:p>
        </p:txBody>
      </p:sp>
    </p:spTree>
    <p:extLst>
      <p:ext uri="{BB962C8B-B14F-4D97-AF65-F5344CB8AC3E}">
        <p14:creationId xmlns:p14="http://schemas.microsoft.com/office/powerpoint/2010/main" val="4063578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152400"/>
            <a:ext cx="7905750" cy="914400"/>
          </a:xfrm>
        </p:spPr>
        <p:txBody>
          <a:bodyPr/>
          <a:lstStyle/>
          <a:p>
            <a:r>
              <a:rPr lang="en-US" sz="3700" dirty="0">
                <a:solidFill>
                  <a:schemeClr val="tx1"/>
                </a:solidFill>
              </a:rPr>
              <a:t>High school college advising in San Diego </a:t>
            </a:r>
          </a:p>
        </p:txBody>
      </p:sp>
      <p:sp>
        <p:nvSpPr>
          <p:cNvPr id="3" name="Content Placeholder 2"/>
          <p:cNvSpPr>
            <a:spLocks noGrp="1"/>
          </p:cNvSpPr>
          <p:nvPr>
            <p:ph idx="1"/>
          </p:nvPr>
        </p:nvSpPr>
        <p:spPr>
          <a:xfrm>
            <a:off x="152400" y="1066800"/>
            <a:ext cx="8077200" cy="5638800"/>
          </a:xfrm>
        </p:spPr>
        <p:txBody>
          <a:bodyPr>
            <a:noAutofit/>
          </a:bodyPr>
          <a:lstStyle/>
          <a:p>
            <a:r>
              <a:rPr lang="en-US" sz="2300" dirty="0"/>
              <a:t>Research part of a larger study of low-income youth and their options and choices after high school up until their mid-twenties. </a:t>
            </a:r>
          </a:p>
          <a:p>
            <a:endParaRPr lang="en-US" sz="2300" dirty="0"/>
          </a:p>
          <a:p>
            <a:r>
              <a:rPr lang="en-US" sz="2300" dirty="0"/>
              <a:t>San Diego - studied how low-income students interpreted their options and made decisions about postsecondary education and employment at six high schools (4 in low-income neighborhoods, 2 in middle and high income neighborhoods)</a:t>
            </a:r>
          </a:p>
          <a:p>
            <a:endParaRPr lang="en-US" sz="2300" dirty="0"/>
          </a:p>
          <a:p>
            <a:r>
              <a:rPr lang="en-US" sz="2300" dirty="0"/>
              <a:t>Three waves of 60- to 90-minute interviews with 100 students, beginning in either their junior or senior year. We also conducted interviews with administrators, teachers, and counselors, and gathered participant demographic and educational background information through surveys and school- and district-level data sources. </a:t>
            </a:r>
          </a:p>
        </p:txBody>
      </p:sp>
    </p:spTree>
    <p:extLst>
      <p:ext uri="{BB962C8B-B14F-4D97-AF65-F5344CB8AC3E}">
        <p14:creationId xmlns:p14="http://schemas.microsoft.com/office/powerpoint/2010/main" val="423039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themes about college advising</a:t>
            </a:r>
          </a:p>
        </p:txBody>
      </p:sp>
      <p:sp>
        <p:nvSpPr>
          <p:cNvPr id="3" name="Content Placeholder 2"/>
          <p:cNvSpPr>
            <a:spLocks noGrp="1"/>
          </p:cNvSpPr>
          <p:nvPr>
            <p:ph idx="1"/>
          </p:nvPr>
        </p:nvSpPr>
        <p:spPr>
          <a:xfrm>
            <a:off x="457200" y="1828800"/>
            <a:ext cx="7620000" cy="4572000"/>
          </a:xfrm>
        </p:spPr>
        <p:txBody>
          <a:bodyPr/>
          <a:lstStyle/>
          <a:p>
            <a:pPr marL="114300" indent="0">
              <a:buNone/>
            </a:pPr>
            <a:endParaRPr lang="en-US" dirty="0"/>
          </a:p>
          <a:p>
            <a:r>
              <a:rPr lang="en-US" sz="2800" dirty="0"/>
              <a:t>Students need more and better information about college. </a:t>
            </a:r>
          </a:p>
          <a:p>
            <a:endParaRPr lang="en-US" sz="2800" dirty="0"/>
          </a:p>
          <a:p>
            <a:endParaRPr lang="en-US" sz="2800" dirty="0"/>
          </a:p>
          <a:p>
            <a:r>
              <a:rPr lang="en-US" sz="2800" dirty="0"/>
              <a:t>Students need more and better interactions with counselors around college advising. </a:t>
            </a:r>
          </a:p>
          <a:p>
            <a:endParaRPr lang="en-US" dirty="0"/>
          </a:p>
        </p:txBody>
      </p:sp>
    </p:spTree>
    <p:extLst>
      <p:ext uri="{BB962C8B-B14F-4D97-AF65-F5344CB8AC3E}">
        <p14:creationId xmlns:p14="http://schemas.microsoft.com/office/powerpoint/2010/main" val="1118949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772400" cy="1143000"/>
          </a:xfrm>
        </p:spPr>
        <p:txBody>
          <a:bodyPr/>
          <a:lstStyle/>
          <a:p>
            <a:r>
              <a:rPr lang="en-US" sz="4000" dirty="0"/>
              <a:t>Students need more and better information about college</a:t>
            </a:r>
          </a:p>
        </p:txBody>
      </p:sp>
      <p:sp>
        <p:nvSpPr>
          <p:cNvPr id="3" name="Content Placeholder 2"/>
          <p:cNvSpPr>
            <a:spLocks noGrp="1"/>
          </p:cNvSpPr>
          <p:nvPr>
            <p:ph idx="1"/>
          </p:nvPr>
        </p:nvSpPr>
        <p:spPr>
          <a:xfrm>
            <a:off x="304800" y="1600200"/>
            <a:ext cx="7924800" cy="4953000"/>
          </a:xfrm>
        </p:spPr>
        <p:txBody>
          <a:bodyPr>
            <a:noAutofit/>
          </a:bodyPr>
          <a:lstStyle/>
          <a:p>
            <a:r>
              <a:rPr lang="en-US" sz="2400" dirty="0"/>
              <a:t>Students reported that they learned about UC/CSU college eligibility requirements, college application procedures, community college information, SAT/ACT test-taking, and financial aid, but it was clear that </a:t>
            </a:r>
            <a:r>
              <a:rPr lang="en-US" sz="2400" b="1" dirty="0"/>
              <a:t>they often had insufficient information to make sound decisions</a:t>
            </a:r>
            <a:r>
              <a:rPr lang="en-US" sz="2400" dirty="0"/>
              <a:t>. </a:t>
            </a:r>
          </a:p>
          <a:p>
            <a:endParaRPr lang="en-US" sz="2400" dirty="0"/>
          </a:p>
          <a:p>
            <a:r>
              <a:rPr lang="en-US" sz="2400" dirty="0"/>
              <a:t>For instance, students often cited the UC system’s “A–G” course requirements as part of college eligibility, but they were not always certain that the courses they were taking in high school would meet these requirements. </a:t>
            </a:r>
            <a:r>
              <a:rPr lang="en-US" sz="2400" b="1" dirty="0"/>
              <a:t>In many cases, students did not have enough information to even know what questions to ask, or had incorrect information that could easily lead them in the wrong direction. </a:t>
            </a:r>
          </a:p>
        </p:txBody>
      </p:sp>
    </p:spTree>
    <p:extLst>
      <p:ext uri="{BB962C8B-B14F-4D97-AF65-F5344CB8AC3E}">
        <p14:creationId xmlns:p14="http://schemas.microsoft.com/office/powerpoint/2010/main" val="2382539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Students need more and better information about college</a:t>
            </a:r>
          </a:p>
        </p:txBody>
      </p:sp>
      <p:sp>
        <p:nvSpPr>
          <p:cNvPr id="3" name="Content Placeholder 2"/>
          <p:cNvSpPr>
            <a:spLocks noGrp="1"/>
          </p:cNvSpPr>
          <p:nvPr>
            <p:ph idx="1"/>
          </p:nvPr>
        </p:nvSpPr>
        <p:spPr>
          <a:xfrm>
            <a:off x="304800" y="1600200"/>
            <a:ext cx="7924800" cy="5105400"/>
          </a:xfrm>
        </p:spPr>
        <p:txBody>
          <a:bodyPr>
            <a:noAutofit/>
          </a:bodyPr>
          <a:lstStyle/>
          <a:p>
            <a:r>
              <a:rPr lang="en-US" sz="2400" dirty="0"/>
              <a:t>One student explained that she relied on her counselor as the primary source of information, but she had to begin the conversation herself. </a:t>
            </a:r>
            <a:r>
              <a:rPr lang="en-US" sz="2400" b="1" dirty="0"/>
              <a:t>When asked how she might find out more information, she explained, “Honestly I don’t really know. I would love to learn more, it’s just no one [at the high school] really provides that information. And then, like, I don’t really know what to ask.” </a:t>
            </a:r>
          </a:p>
          <a:p>
            <a:endParaRPr lang="en-US" sz="2400" dirty="0"/>
          </a:p>
          <a:p>
            <a:r>
              <a:rPr lang="en-US" sz="2400" dirty="0"/>
              <a:t>Another student, who attended information sessions alone and with her parents, noted that she “would learn and try to understand everything, but it is like something is missing from what they are trying to explain or teach. Or there’s something that I didn’t understand.”</a:t>
            </a:r>
          </a:p>
        </p:txBody>
      </p:sp>
    </p:spTree>
    <p:extLst>
      <p:ext uri="{BB962C8B-B14F-4D97-AF65-F5344CB8AC3E}">
        <p14:creationId xmlns:p14="http://schemas.microsoft.com/office/powerpoint/2010/main" val="1406406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Students believe the wrong information</a:t>
            </a:r>
          </a:p>
        </p:txBody>
      </p:sp>
      <p:sp>
        <p:nvSpPr>
          <p:cNvPr id="3" name="Content Placeholder 2"/>
          <p:cNvSpPr>
            <a:spLocks noGrp="1"/>
          </p:cNvSpPr>
          <p:nvPr>
            <p:ph idx="1"/>
          </p:nvPr>
        </p:nvSpPr>
        <p:spPr>
          <a:xfrm>
            <a:off x="304800" y="1676400"/>
            <a:ext cx="7772400" cy="5029200"/>
          </a:xfrm>
        </p:spPr>
        <p:txBody>
          <a:bodyPr>
            <a:normAutofit/>
          </a:bodyPr>
          <a:lstStyle/>
          <a:p>
            <a:r>
              <a:rPr lang="en-US" sz="2400" dirty="0"/>
              <a:t>One student believed that failure to pass the California High School Exit Examination barred individuals from enrolling in community college. She described one friend who “just decided to give up, which a lot of kids do. They just give up because they think they’re never going to pass [the CAHSEE]. Then they ask why people aren’t going to college, and [not passing] is holding them back from going to college.” </a:t>
            </a:r>
          </a:p>
          <a:p>
            <a:endParaRPr lang="en-US" sz="2400" dirty="0"/>
          </a:p>
          <a:p>
            <a:r>
              <a:rPr lang="en-US" sz="2400" dirty="0"/>
              <a:t>Another student believed that beginning at a two-year college meant those years would be tacked on to a four-year degree, for a total of six years of college.</a:t>
            </a:r>
          </a:p>
        </p:txBody>
      </p:sp>
    </p:spTree>
    <p:extLst>
      <p:ext uri="{BB962C8B-B14F-4D97-AF65-F5344CB8AC3E}">
        <p14:creationId xmlns:p14="http://schemas.microsoft.com/office/powerpoint/2010/main" val="1134650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20000" cy="1646238"/>
          </a:xfrm>
        </p:spPr>
        <p:txBody>
          <a:bodyPr/>
          <a:lstStyle/>
          <a:p>
            <a:r>
              <a:rPr lang="en-US" sz="3200" dirty="0">
                <a:solidFill>
                  <a:schemeClr val="tx1"/>
                </a:solidFill>
              </a:rPr>
              <a:t>Students need more and better interactions with counselors around college advising</a:t>
            </a: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7391399"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95426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620000" cy="1646238"/>
          </a:xfrm>
        </p:spPr>
        <p:txBody>
          <a:bodyPr/>
          <a:lstStyle/>
          <a:p>
            <a:r>
              <a:rPr lang="en-US" sz="3200" dirty="0">
                <a:solidFill>
                  <a:schemeClr val="tx1"/>
                </a:solidFill>
              </a:rPr>
              <a:t>Students need more and better interactions with counselors around college advising</a:t>
            </a: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1219200"/>
            <a:ext cx="7772400" cy="579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0876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rPr>
              <a:t>Weak counseling impacted postsecondary outcomes</a:t>
            </a: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676400"/>
            <a:ext cx="746760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7513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tx1"/>
                </a:solidFill>
              </a:rPr>
              <a:t>Weak counseling impacted postsecondary outcomes</a:t>
            </a:r>
          </a:p>
        </p:txBody>
      </p:sp>
      <p:sp>
        <p:nvSpPr>
          <p:cNvPr id="3" name="Content Placeholder 2"/>
          <p:cNvSpPr>
            <a:spLocks noGrp="1"/>
          </p:cNvSpPr>
          <p:nvPr>
            <p:ph idx="1"/>
          </p:nvPr>
        </p:nvSpPr>
        <p:spPr>
          <a:xfrm>
            <a:off x="457200" y="1828800"/>
            <a:ext cx="7620000" cy="4724400"/>
          </a:xfrm>
        </p:spPr>
        <p:txBody>
          <a:bodyPr>
            <a:normAutofit/>
          </a:bodyPr>
          <a:lstStyle/>
          <a:p>
            <a:r>
              <a:rPr lang="en-US" sz="2600" b="1" dirty="0"/>
              <a:t>Youth who had enrolled in two-year and four-year colleges managed to do so with little help from their high school counselors. </a:t>
            </a:r>
          </a:p>
          <a:p>
            <a:endParaRPr lang="en-US" sz="2600" b="1" dirty="0"/>
          </a:p>
          <a:p>
            <a:r>
              <a:rPr lang="en-US" sz="2600" dirty="0"/>
              <a:t>Of the nine students (16%) who enrolled in four-year colleges immediately after high school, only one student said he had a meaningful relationship with his counselor. Participation in out-of-school college support programs was common among these students, as were college-enrolled siblings and friends who provided accurate advice. </a:t>
            </a:r>
          </a:p>
        </p:txBody>
      </p:sp>
    </p:spTree>
    <p:extLst>
      <p:ext uri="{BB962C8B-B14F-4D97-AF65-F5344CB8AC3E}">
        <p14:creationId xmlns:p14="http://schemas.microsoft.com/office/powerpoint/2010/main" val="99157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362" y="152400"/>
            <a:ext cx="7924800" cy="1143000"/>
          </a:xfrm>
        </p:spPr>
        <p:txBody>
          <a:bodyPr/>
          <a:lstStyle/>
          <a:p>
            <a:r>
              <a:rPr lang="en-US" sz="3600" dirty="0">
                <a:solidFill>
                  <a:schemeClr val="tx1"/>
                </a:solidFill>
              </a:rPr>
              <a:t>Weak counseling impacted postsecondary outcomes</a:t>
            </a:r>
          </a:p>
        </p:txBody>
      </p:sp>
      <p:sp>
        <p:nvSpPr>
          <p:cNvPr id="3" name="Content Placeholder 2"/>
          <p:cNvSpPr>
            <a:spLocks noGrp="1"/>
          </p:cNvSpPr>
          <p:nvPr>
            <p:ph idx="1"/>
          </p:nvPr>
        </p:nvSpPr>
        <p:spPr>
          <a:xfrm>
            <a:off x="228600" y="1447800"/>
            <a:ext cx="8153400" cy="5257800"/>
          </a:xfrm>
        </p:spPr>
        <p:txBody>
          <a:bodyPr>
            <a:noAutofit/>
          </a:bodyPr>
          <a:lstStyle/>
          <a:p>
            <a:r>
              <a:rPr lang="en-US" sz="2300" b="1" dirty="0"/>
              <a:t>Youth who enrolled in two-year and four-year colleges managed to do so with little help from their high school counselors. </a:t>
            </a:r>
          </a:p>
          <a:p>
            <a:endParaRPr lang="en-US" sz="2300" b="1" dirty="0"/>
          </a:p>
          <a:p>
            <a:r>
              <a:rPr lang="en-US" sz="2300" dirty="0"/>
              <a:t>Of the 43% who enrolled in community colleges, only about one third said they had meaningful relationships with their counselors. Some of these students might have been eligible to attend four-year colleges directly out of high school if they had experienced deeper counselor relationships before graduation. </a:t>
            </a:r>
          </a:p>
          <a:p>
            <a:endParaRPr lang="en-US" sz="2300" dirty="0"/>
          </a:p>
          <a:p>
            <a:r>
              <a:rPr lang="en-US" sz="2300" dirty="0"/>
              <a:t>Most disappointing are the 30% of students who had not enrolled in any PSE institution by the end of the study. Of these 17 students, a mere four said they had meaningful relationships with their counselors. </a:t>
            </a:r>
          </a:p>
        </p:txBody>
      </p:sp>
    </p:spTree>
    <p:extLst>
      <p:ext uri="{BB962C8B-B14F-4D97-AF65-F5344CB8AC3E}">
        <p14:creationId xmlns:p14="http://schemas.microsoft.com/office/powerpoint/2010/main" val="2167646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3858</TotalTime>
  <Words>1981</Words>
  <Application>Microsoft Office PowerPoint</Application>
  <PresentationFormat>On-screen Show (4:3)</PresentationFormat>
  <Paragraphs>144</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Black</vt:lpstr>
      <vt:lpstr>Calibri</vt:lpstr>
      <vt:lpstr>Cambria</vt:lpstr>
      <vt:lpstr>Adjacency</vt:lpstr>
      <vt:lpstr>Pierre Bourdieu  Cultural Reproduction Theory</vt:lpstr>
      <vt:lpstr>Cultural &amp; Social Capital in Schools</vt:lpstr>
      <vt:lpstr>Anyon , Social Class and the Hidden Curriculum of Work</vt:lpstr>
      <vt:lpstr>Cultural Capital is Context-Specific P. Carter article</vt:lpstr>
      <vt:lpstr>Recognizing Cultural Capital Teachers Value   (P. Carter article)</vt:lpstr>
      <vt:lpstr>Social Capital (Stanton-Salazar &amp; Dornbusch reading)</vt:lpstr>
      <vt:lpstr>Social Capital (Stanton-Salazar &amp; Dornbusch reading)</vt:lpstr>
      <vt:lpstr>Social Capital (Stanton-Salazar &amp; Dornbusch reading)</vt:lpstr>
      <vt:lpstr>Social Capital (Stanton-Salazar &amp; Dornbusch reading)</vt:lpstr>
      <vt:lpstr>Social Capital (Stanton-Salazar &amp; Dornbusch reading)</vt:lpstr>
      <vt:lpstr>Social Capital (Stanton-Salazar &amp; Dornbusch reading)</vt:lpstr>
      <vt:lpstr>High school college advising in San Diego </vt:lpstr>
      <vt:lpstr>Key themes about college advising</vt:lpstr>
      <vt:lpstr>Students need more and better information about college</vt:lpstr>
      <vt:lpstr>Students need more and better information about college</vt:lpstr>
      <vt:lpstr>Students believe the wrong information</vt:lpstr>
      <vt:lpstr>Students need more and better interactions with counselors around college advising</vt:lpstr>
      <vt:lpstr>Students need more and better interactions with counselors around college advising</vt:lpstr>
      <vt:lpstr>Weak counseling impacted postsecondary outcomes</vt:lpstr>
      <vt:lpstr>Weak counseling impacted postsecondary outcomes</vt:lpstr>
      <vt:lpstr>Weak counseling impacted postsecondary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Makeba</dc:creator>
  <cp:lastModifiedBy>zijun wu</cp:lastModifiedBy>
  <cp:revision>206</cp:revision>
  <cp:lastPrinted>2019-02-06T21:14:17Z</cp:lastPrinted>
  <dcterms:created xsi:type="dcterms:W3CDTF">2013-01-21T20:52:06Z</dcterms:created>
  <dcterms:modified xsi:type="dcterms:W3CDTF">2019-02-14T09:42:16Z</dcterms:modified>
</cp:coreProperties>
</file>